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7" r:id="rId2"/>
    <p:sldId id="258" r:id="rId3"/>
    <p:sldId id="259" r:id="rId4"/>
    <p:sldId id="260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2226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0CE3F-1826-4366-A125-4D0B984F1B77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B26B4-0E85-4731-A490-7B93046B41D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050257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B26B4-0E85-4731-A490-7B93046B41D7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B167418-7511-4287-86E6-BEAF93DDBBD3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E0892C6-43D3-4D4F-BCFC-0BDD2F38A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167418-7511-4287-86E6-BEAF93DDBBD3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892C6-43D3-4D4F-BCFC-0BDD2F38A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167418-7511-4287-86E6-BEAF93DDBBD3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892C6-43D3-4D4F-BCFC-0BDD2F38A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167418-7511-4287-86E6-BEAF93DDBBD3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892C6-43D3-4D4F-BCFC-0BDD2F38A2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167418-7511-4287-86E6-BEAF93DDBBD3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892C6-43D3-4D4F-BCFC-0BDD2F38A2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167418-7511-4287-86E6-BEAF93DDBBD3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892C6-43D3-4D4F-BCFC-0BDD2F38A2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167418-7511-4287-86E6-BEAF93DDBBD3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892C6-43D3-4D4F-BCFC-0BDD2F38A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167418-7511-4287-86E6-BEAF93DDBBD3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892C6-43D3-4D4F-BCFC-0BDD2F38A2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B167418-7511-4287-86E6-BEAF93DDBBD3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892C6-43D3-4D4F-BCFC-0BDD2F38A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8B167418-7511-4287-86E6-BEAF93DDBBD3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8E0892C6-43D3-4D4F-BCFC-0BDD2F38A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B167418-7511-4287-86E6-BEAF93DDBBD3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8E0892C6-43D3-4D4F-BCFC-0BDD2F38A2E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8B167418-7511-4287-86E6-BEAF93DDBBD3}" type="datetimeFigureOut">
              <a:rPr lang="ru-RU" smtClean="0"/>
              <a:pPr/>
              <a:t>31.10.2023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8E0892C6-43D3-4D4F-BCFC-0BDD2F38A2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928802"/>
            <a:ext cx="8229600" cy="173335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О </a:t>
            </a:r>
            <a:r>
              <a:rPr lang="ru-RU" dirty="0" smtClean="0"/>
              <a:t>результатах государственной итоговой аттестации с 2019 по 2023 года</a:t>
            </a:r>
          </a:p>
          <a:p>
            <a:endParaRPr lang="ru-RU" b="1" dirty="0" smtClean="0"/>
          </a:p>
          <a:p>
            <a:pPr>
              <a:buNone/>
            </a:pP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64291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1600" dirty="0" smtClean="0">
                <a:solidFill>
                  <a:schemeClr val="accent2"/>
                </a:solidFill>
              </a:rPr>
              <a:t>Муниципальное казенное общеобразовательное учреждение </a:t>
            </a:r>
            <a:br>
              <a:rPr lang="ru-RU" sz="1600" dirty="0" smtClean="0">
                <a:solidFill>
                  <a:schemeClr val="accent2"/>
                </a:solidFill>
              </a:rPr>
            </a:br>
            <a:r>
              <a:rPr lang="ru-RU" sz="1600" dirty="0" smtClean="0">
                <a:solidFill>
                  <a:schemeClr val="accent2"/>
                </a:solidFill>
              </a:rPr>
              <a:t>«</a:t>
            </a:r>
            <a:r>
              <a:rPr lang="ru-RU" sz="1600" dirty="0" err="1" smtClean="0">
                <a:solidFill>
                  <a:schemeClr val="accent2"/>
                </a:solidFill>
              </a:rPr>
              <a:t>Шептуховская</a:t>
            </a:r>
            <a:r>
              <a:rPr lang="ru-RU" sz="1600" dirty="0" smtClean="0">
                <a:solidFill>
                  <a:schemeClr val="accent2"/>
                </a:solidFill>
              </a:rPr>
              <a:t> средняя общеобразовательная школа»</a:t>
            </a:r>
            <a:br>
              <a:rPr lang="ru-RU" sz="1600" dirty="0" smtClean="0">
                <a:solidFill>
                  <a:schemeClr val="accent2"/>
                </a:solidFill>
              </a:rPr>
            </a:br>
            <a:r>
              <a:rPr lang="ru-RU" sz="1600" dirty="0" smtClean="0">
                <a:solidFill>
                  <a:schemeClr val="accent2"/>
                </a:solidFill>
              </a:rPr>
              <a:t> </a:t>
            </a:r>
            <a:r>
              <a:rPr lang="ru-RU" sz="1600" dirty="0" err="1" smtClean="0">
                <a:solidFill>
                  <a:schemeClr val="accent2"/>
                </a:solidFill>
              </a:rPr>
              <a:t>Кореневского</a:t>
            </a:r>
            <a:r>
              <a:rPr lang="ru-RU" sz="1600" dirty="0" smtClean="0">
                <a:solidFill>
                  <a:schemeClr val="accent2"/>
                </a:solidFill>
              </a:rPr>
              <a:t> района Курской области</a:t>
            </a:r>
            <a:r>
              <a:rPr lang="ru-RU" dirty="0" smtClean="0">
                <a:solidFill>
                  <a:schemeClr val="accent2"/>
                </a:solidFill>
              </a:rPr>
              <a:t/>
            </a:r>
            <a:br>
              <a:rPr lang="ru-RU" dirty="0" smtClean="0">
                <a:solidFill>
                  <a:schemeClr val="accent2"/>
                </a:solidFill>
              </a:rPr>
            </a:br>
            <a:endParaRPr lang="ru-RU" dirty="0"/>
          </a:p>
        </p:txBody>
      </p:sp>
      <p:pic>
        <p:nvPicPr>
          <p:cNvPr id="3074" name="Picture 2" descr="C:\Program Files (x86)\Microsoft Office\MEDIA\CAGCAT10\j0234131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3786190"/>
            <a:ext cx="1952531" cy="207626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71678"/>
            <a:ext cx="8229600" cy="4525963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Количество участников </a:t>
            </a:r>
          </a:p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ГИА-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IX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форме ОГЭ</a:t>
            </a:r>
          </a:p>
          <a:p>
            <a:pPr>
              <a:buNone/>
            </a:pPr>
            <a:r>
              <a:rPr lang="ru-RU" dirty="0" smtClean="0"/>
              <a:t>                             2019 год- 8</a:t>
            </a:r>
          </a:p>
          <a:p>
            <a:pPr>
              <a:buNone/>
            </a:pPr>
            <a:r>
              <a:rPr lang="ru-RU" dirty="0" smtClean="0"/>
              <a:t>                             2020 год-0</a:t>
            </a:r>
          </a:p>
          <a:p>
            <a:pPr>
              <a:buNone/>
            </a:pPr>
            <a:r>
              <a:rPr lang="ru-RU" dirty="0" smtClean="0"/>
              <a:t>                             2021 год-6</a:t>
            </a:r>
          </a:p>
          <a:p>
            <a:pPr>
              <a:buNone/>
            </a:pPr>
            <a:r>
              <a:rPr lang="ru-RU" dirty="0" smtClean="0"/>
              <a:t>                             2022 год- 5</a:t>
            </a:r>
          </a:p>
          <a:p>
            <a:pPr>
              <a:buNone/>
            </a:pPr>
            <a:r>
              <a:rPr lang="ru-RU" dirty="0" smtClean="0"/>
              <a:t>                             2023 год - 0 </a:t>
            </a:r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7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Анализ результатов</a:t>
            </a:r>
            <a:br>
              <a:rPr lang="ru-RU" sz="27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государственной итоговой аттестации </a:t>
            </a:r>
            <a:br>
              <a:rPr lang="ru-RU" sz="27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по программам основного общего образования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0" name="Picture 2" descr="C:\Users\user\Desktop\pDPAzayAP8ZZ5hJqFRXHMwOat1iC4KIwKlAVvM5eXv6oPvRheE0wXTtazrXhXlY_BfZ3kLKa3gh040ctOjUfhoI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4714884"/>
            <a:ext cx="1927138" cy="19287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одержимое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758644599"/>
              </p:ext>
            </p:extLst>
          </p:nvPr>
        </p:nvGraphicFramePr>
        <p:xfrm>
          <a:off x="357158" y="1000108"/>
          <a:ext cx="8429684" cy="5472321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00199"/>
                <a:gridCol w="2546021"/>
                <a:gridCol w="2023110"/>
                <a:gridCol w="2360354"/>
              </a:tblGrid>
              <a:tr h="390973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Предмет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615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району-3,77 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(-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0,14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)-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dirty="0" err="1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Колесникова Е.А.)                       </a:t>
                      </a:r>
                      <a:endParaRPr lang="ru-RU" sz="1400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району -3,6 (+0,23) –</a:t>
                      </a:r>
                    </a:p>
                    <a:p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( </a:t>
                      </a:r>
                      <a:r>
                        <a:rPr lang="ru-RU" sz="1400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уч.Ткачева</a:t>
                      </a: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Л.М.)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району -3,97 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(-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0,17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dirty="0" err="1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Колесникова Е.А.)</a:t>
                      </a:r>
                      <a:endParaRPr lang="ru-RU" sz="1400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615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району-3,42 </a:t>
                      </a:r>
                      <a:r>
                        <a:rPr lang="ru-RU" sz="1400" baseline="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(-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0,29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)- 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dirty="0" err="1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Родюкова А.В.)</a:t>
                      </a:r>
                      <a:endParaRPr lang="ru-RU" sz="1400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району-3,43</a:t>
                      </a:r>
                      <a:r>
                        <a:rPr lang="ru-RU" sz="1400" baseline="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(-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0,26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 - 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dirty="0" err="1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уч.Родюкова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А.В.)</a:t>
                      </a:r>
                      <a:endParaRPr lang="ru-RU" sz="1400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району- 3,59 (+0,21)-(</a:t>
                      </a:r>
                      <a:r>
                        <a:rPr lang="ru-RU" sz="1400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уч.Родюкова</a:t>
                      </a: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А.В.)</a:t>
                      </a:r>
                    </a:p>
                    <a:p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615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району- 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3,17 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( 0,17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)-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dirty="0" err="1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Зубарева М.Н.)</a:t>
                      </a:r>
                      <a:endParaRPr lang="ru-RU" sz="1400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району-3,43 (+0,07) </a:t>
                      </a: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</a:p>
                    <a:p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1400" dirty="0" err="1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</a:t>
                      </a:r>
                      <a:r>
                        <a:rPr lang="ru-RU" sz="1400" dirty="0" smtClean="0">
                          <a:solidFill>
                            <a:srgbClr val="00B05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 Зубарева М.Н.)</a:t>
                      </a:r>
                      <a:endParaRPr lang="ru-RU" sz="14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1905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району-3,9 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(-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0,39) – 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 </a:t>
                      </a:r>
                      <a:r>
                        <a:rPr lang="ru-RU" sz="1400" dirty="0" err="1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уч.Борисенко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В.И.)</a:t>
                      </a:r>
                      <a:endParaRPr lang="ru-RU" sz="1400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району-3,56 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(-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0,23) –</a:t>
                      </a:r>
                    </a:p>
                    <a:p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( </a:t>
                      </a:r>
                      <a:r>
                        <a:rPr lang="ru-RU" sz="1400" dirty="0" err="1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уч.Горковенко</a:t>
                      </a:r>
                      <a:r>
                        <a:rPr lang="ru-RU" sz="1400" baseline="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Е.Л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  <a:endParaRPr lang="ru-RU" sz="1400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615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География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району-3,39 (-0,39) – (</a:t>
                      </a:r>
                      <a:r>
                        <a:rPr lang="ru-RU" sz="1400" dirty="0" err="1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уч.Лященко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Н.Н.)</a:t>
                      </a:r>
                      <a:endParaRPr lang="ru-RU" sz="1400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району-4,3 (-0,7) -(</a:t>
                      </a:r>
                      <a:r>
                        <a:rPr lang="ru-RU" sz="1400" dirty="0" err="1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уч.Лященко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Н.Н.)</a:t>
                      </a:r>
                      <a:endParaRPr lang="ru-RU" sz="1400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9838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 району-3,9 (-0,57) – (</a:t>
                      </a:r>
                      <a:r>
                        <a:rPr lang="ru-RU" sz="1400" dirty="0" err="1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уч.Крутоверцева</a:t>
                      </a:r>
                      <a:r>
                        <a:rPr lang="ru-RU" sz="1400" baseline="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З.И</a:t>
                      </a:r>
                      <a:r>
                        <a:rPr lang="ru-RU" sz="1400" dirty="0" smtClean="0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4615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району-4 (0)- (</a:t>
                      </a:r>
                      <a:r>
                        <a:rPr kumimoji="0" lang="ru-RU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уч.Борисенко</a:t>
                      </a:r>
                      <a:r>
                        <a:rPr kumimoji="0" lang="ru-RU" sz="14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504D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В.И.)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617" y="19405"/>
            <a:ext cx="8186766" cy="889315"/>
          </a:xfrm>
        </p:spPr>
        <p:txBody>
          <a:bodyPr>
            <a:normAutofit fontScale="90000"/>
          </a:bodyPr>
          <a:lstStyle/>
          <a:p>
            <a:r>
              <a:rPr lang="ru-RU" sz="2700" dirty="0"/>
              <a:t/>
            </a:r>
            <a:br>
              <a:rPr lang="ru-RU" sz="2700" dirty="0"/>
            </a:br>
            <a:r>
              <a:rPr lang="ru-RU" sz="2700" dirty="0" smtClean="0"/>
              <a:t/>
            </a:r>
            <a:br>
              <a:rPr lang="ru-RU" sz="2700" dirty="0" smtClean="0"/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Влияние результатов ОГЭ общеобразовательного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учреждения на результаты муниципалитета </a:t>
            </a:r>
            <a:br>
              <a:rPr lang="ru-RU" sz="1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/>
              <a:t> за 2019, 2021, 2022 гг.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2051" name="Picture 3" descr="C:\Program Files (x86)\Microsoft Office\MEDIA\CAGCAT10\j0217698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5357826"/>
            <a:ext cx="1143008" cy="110771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388409520"/>
              </p:ext>
            </p:extLst>
          </p:nvPr>
        </p:nvGraphicFramePr>
        <p:xfrm>
          <a:off x="457200" y="1481138"/>
          <a:ext cx="8229600" cy="46622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718"/>
                <a:gridCol w="3143272"/>
                <a:gridCol w="3757610"/>
              </a:tblGrid>
              <a:tr h="532656">
                <a:tc>
                  <a:txBody>
                    <a:bodyPr/>
                    <a:lstStyle/>
                    <a:p>
                      <a:r>
                        <a:rPr lang="ru-RU" sz="2800" dirty="0" smtClean="0">
                          <a:solidFill>
                            <a:srgbClr val="FFC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2800" dirty="0">
                        <a:solidFill>
                          <a:srgbClr val="FFC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rgbClr val="FFC000"/>
                          </a:solidFill>
                        </a:rPr>
                        <a:t>Всего </a:t>
                      </a:r>
                      <a:r>
                        <a:rPr lang="ru-RU" sz="2000" dirty="0" smtClean="0">
                          <a:solidFill>
                            <a:srgbClr val="FFC000"/>
                          </a:solidFill>
                        </a:rPr>
                        <a:t>выпускников</a:t>
                      </a:r>
                    </a:p>
                    <a:p>
                      <a:r>
                        <a:rPr lang="ru-RU" sz="2000" dirty="0" smtClean="0">
                          <a:solidFill>
                            <a:srgbClr val="FFC000"/>
                          </a:solidFill>
                        </a:rPr>
                        <a:t>/получивших </a:t>
                      </a:r>
                      <a:r>
                        <a:rPr lang="ru-RU" sz="2000" dirty="0" smtClean="0">
                          <a:solidFill>
                            <a:srgbClr val="FFC000"/>
                          </a:solidFill>
                        </a:rPr>
                        <a:t>аттестат</a:t>
                      </a:r>
                      <a:endParaRPr lang="ru-RU" sz="2000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C000"/>
                          </a:solidFill>
                        </a:rPr>
                        <a:t>Из них количество выпускников, претендовавших на аттестат с отличием и получивших аттестат </a:t>
                      </a:r>
                      <a:endParaRPr lang="ru-RU" dirty="0" smtClean="0">
                        <a:solidFill>
                          <a:srgbClr val="FFC000"/>
                        </a:solidFill>
                      </a:endParaRPr>
                    </a:p>
                    <a:p>
                      <a:r>
                        <a:rPr lang="ru-RU" dirty="0" smtClean="0">
                          <a:solidFill>
                            <a:srgbClr val="FFC000"/>
                          </a:solidFill>
                        </a:rPr>
                        <a:t>с </a:t>
                      </a:r>
                      <a:r>
                        <a:rPr lang="ru-RU" dirty="0" smtClean="0">
                          <a:solidFill>
                            <a:srgbClr val="FFC000"/>
                          </a:solidFill>
                        </a:rPr>
                        <a:t>отличием</a:t>
                      </a:r>
                      <a:endParaRPr lang="ru-RU" dirty="0">
                        <a:solidFill>
                          <a:srgbClr val="FFC000"/>
                        </a:solidFill>
                      </a:endParaRPr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8/7 (1-после пересдачи)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0/0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3492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2020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5/5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0/0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2021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6/6</a:t>
                      </a:r>
                      <a:r>
                        <a:rPr lang="ru-RU" baseline="0" dirty="0" smtClean="0">
                          <a:solidFill>
                            <a:schemeClr val="tx1"/>
                          </a:solidFill>
                        </a:rPr>
                        <a:t> ( 1-после пересдачи)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1/1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92088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2022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5/5 (1- после пересдачи)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0/0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2023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9/9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0/0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Количество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выпускников, сдавших </a:t>
            </a:r>
            <a:r>
              <a:rPr lang="ru-RU" altLang="ru-RU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основной государственный экзамен и получивших 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аттестат, в том числе  с отличием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sz="2000" dirty="0">
                <a:solidFill>
                  <a:prstClr val="black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2" descr="C:\Users\user\Desktop\pDPAzayAP8ZZ5hJqFRXHMwOat1iC4KIwKlAVvM5eXv6oPvRheE0wXTtazrXhXlY_BfZ3kLKa3gh040ctOjUfhoI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4714884"/>
            <a:ext cx="1927138" cy="19287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357222" y="2143116"/>
            <a:ext cx="8229600" cy="4525963"/>
          </a:xfrm>
        </p:spPr>
        <p:txBody>
          <a:bodyPr/>
          <a:lstStyle/>
          <a:p>
            <a:pPr lvl="0" algn="ctr">
              <a:buNone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Количество участников </a:t>
            </a:r>
          </a:p>
          <a:p>
            <a:pPr lvl="0" algn="ctr">
              <a:buNone/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ГИА-</a:t>
            </a:r>
            <a:r>
              <a:rPr lang="en-US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XI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 форме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ЕГЭ</a:t>
            </a:r>
            <a:endParaRPr lang="ru-RU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ru-RU" dirty="0">
                <a:solidFill>
                  <a:prstClr val="black"/>
                </a:solidFill>
              </a:rPr>
              <a:t>                             2019 год- 8</a:t>
            </a:r>
          </a:p>
          <a:p>
            <a:pPr lvl="0">
              <a:buNone/>
            </a:pPr>
            <a:r>
              <a:rPr lang="ru-RU" dirty="0">
                <a:solidFill>
                  <a:prstClr val="black"/>
                </a:solidFill>
              </a:rPr>
              <a:t>                             2020 </a:t>
            </a:r>
            <a:r>
              <a:rPr lang="ru-RU" dirty="0" smtClean="0">
                <a:solidFill>
                  <a:prstClr val="black"/>
                </a:solidFill>
              </a:rPr>
              <a:t>год-</a:t>
            </a:r>
            <a:endParaRPr lang="ru-RU" dirty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ru-RU" dirty="0">
                <a:solidFill>
                  <a:prstClr val="black"/>
                </a:solidFill>
              </a:rPr>
              <a:t>                             2021 </a:t>
            </a:r>
            <a:r>
              <a:rPr lang="ru-RU" dirty="0" smtClean="0">
                <a:solidFill>
                  <a:prstClr val="black"/>
                </a:solidFill>
              </a:rPr>
              <a:t>год-4</a:t>
            </a:r>
            <a:endParaRPr lang="ru-RU" dirty="0">
              <a:solidFill>
                <a:prstClr val="black"/>
              </a:solidFill>
            </a:endParaRPr>
          </a:p>
          <a:p>
            <a:pPr lvl="0">
              <a:buNone/>
            </a:pPr>
            <a:r>
              <a:rPr lang="ru-RU" dirty="0">
                <a:solidFill>
                  <a:prstClr val="black"/>
                </a:solidFill>
              </a:rPr>
              <a:t>                             2022 год- 5</a:t>
            </a:r>
          </a:p>
          <a:p>
            <a:pPr lvl="0">
              <a:buNone/>
            </a:pPr>
            <a:r>
              <a:rPr lang="ru-RU" dirty="0">
                <a:solidFill>
                  <a:prstClr val="black"/>
                </a:solidFill>
              </a:rPr>
              <a:t>                             2023 год </a:t>
            </a:r>
            <a:r>
              <a:rPr lang="ru-RU" dirty="0" smtClean="0">
                <a:solidFill>
                  <a:prstClr val="black"/>
                </a:solidFill>
              </a:rPr>
              <a:t>– 4 ( всего 8)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solidFill>
                  <a:srgbClr val="C0504D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rgbClr val="C0504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504D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solidFill>
                  <a:srgbClr val="C0504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rgbClr val="C0504D"/>
                </a:solidFill>
                <a:latin typeface="Times New Roman" pitchFamily="18" charset="0"/>
                <a:cs typeface="Times New Roman" pitchFamily="18" charset="0"/>
              </a:rPr>
              <a:t>Анализ </a:t>
            </a:r>
            <a:r>
              <a:rPr lang="ru-RU" sz="2400" dirty="0">
                <a:solidFill>
                  <a:srgbClr val="C0504D"/>
                </a:solidFill>
                <a:latin typeface="Times New Roman" pitchFamily="18" charset="0"/>
                <a:cs typeface="Times New Roman" pitchFamily="18" charset="0"/>
              </a:rPr>
              <a:t>результатов</a:t>
            </a:r>
            <a:br>
              <a:rPr lang="ru-RU" sz="2400" dirty="0">
                <a:solidFill>
                  <a:srgbClr val="C0504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504D"/>
                </a:solidFill>
                <a:latin typeface="Times New Roman" pitchFamily="18" charset="0"/>
                <a:cs typeface="Times New Roman" pitchFamily="18" charset="0"/>
              </a:rPr>
              <a:t>государственной итоговой аттестации </a:t>
            </a:r>
            <a:br>
              <a:rPr lang="ru-RU" sz="2400" dirty="0">
                <a:solidFill>
                  <a:srgbClr val="C0504D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srgbClr val="C0504D"/>
                </a:solidFill>
                <a:latin typeface="Times New Roman" pitchFamily="18" charset="0"/>
                <a:cs typeface="Times New Roman" pitchFamily="18" charset="0"/>
              </a:rPr>
              <a:t>по программам среднего общего образования</a:t>
            </a:r>
            <a:r>
              <a:rPr lang="ru-RU" sz="4000" dirty="0">
                <a:solidFill>
                  <a:prstClr val="black"/>
                </a:solidFill>
              </a:rPr>
              <a:t/>
            </a:r>
            <a:br>
              <a:rPr lang="ru-RU" sz="4000" dirty="0">
                <a:solidFill>
                  <a:prstClr val="black"/>
                </a:solidFill>
              </a:rPr>
            </a:br>
            <a:endParaRPr lang="ru-RU" dirty="0"/>
          </a:p>
        </p:txBody>
      </p:sp>
      <p:pic>
        <p:nvPicPr>
          <p:cNvPr id="4" name="Picture 2" descr="C:\Users\user\Desktop\pDPAzayAP8ZZ5hJqFRXHMwOat1iC4KIwKlAVvM5eXv6oPvRheE0wXTtazrXhXlY_BfZ3kLKa3gh040ctOjUfhoI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4714884"/>
            <a:ext cx="1927138" cy="19287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4072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652506218"/>
              </p:ext>
            </p:extLst>
          </p:nvPr>
        </p:nvGraphicFramePr>
        <p:xfrm>
          <a:off x="142845" y="1196753"/>
          <a:ext cx="8858312" cy="54643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14901"/>
                <a:gridCol w="1707943"/>
                <a:gridCol w="711643"/>
                <a:gridCol w="1810961"/>
                <a:gridCol w="1656432"/>
                <a:gridCol w="1656432"/>
              </a:tblGrid>
              <a:tr h="326399"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Предмет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2019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2020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2021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2022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2023</a:t>
                      </a:r>
                      <a:endParaRPr lang="ru-RU" sz="1600" dirty="0"/>
                    </a:p>
                  </a:txBody>
                  <a:tcPr/>
                </a:tc>
              </a:tr>
              <a:tr h="78153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району-69,3(+2,2)-(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уч.Борисенко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Т.В.)</a:t>
                      </a:r>
                      <a:endParaRPr lang="ru-RU" sz="1200" dirty="0">
                        <a:solidFill>
                          <a:srgbClr val="00B05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району-67,5 (-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13,2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Колесникова Е.А.)</a:t>
                      </a:r>
                      <a:endParaRPr lang="ru-RU" sz="12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району-67,1(39,1)-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КолесниковаЕ.А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.)</a:t>
                      </a:r>
                    </a:p>
                    <a:p>
                      <a:endParaRPr lang="ru-RU" sz="12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району 68,2(+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2,3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 Ткачева Л.М.)</a:t>
                      </a:r>
                      <a:endParaRPr kumimoji="0" lang="ru-RU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72213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Математика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району-69,3(+2,2)-(уч.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Крутоверцева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З.И.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району-67,5(-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13,2)-(уч. Родюкова А.В.)</a:t>
                      </a:r>
                    </a:p>
                    <a:p>
                      <a:endParaRPr lang="ru-RU" sz="1200" dirty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району-67,1(-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39,1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-(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уч. Родюкова А.В.)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району-63,3(-13,8) -(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уч. Родюкова А.В.)</a:t>
                      </a:r>
                    </a:p>
                  </a:txBody>
                  <a:tcPr/>
                </a:tc>
              </a:tr>
              <a:tr h="62312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Обществознание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району-52,6(+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16,4)-(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уч. Зубарева М.Н.)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району-52,9(-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5,4-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уч. Зубарева М.Н.)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району-52,3(+0,7)-(уч. Зубарева М.Н.)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508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району-55,3(-30,3)-(уч. Зубарева М.Н.)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0785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району-53,6(-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6,6)-(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уч.Бори-сенко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В.И.)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району-51,4(-24,4-(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уч.Горковенко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Е.Л.)</a:t>
                      </a:r>
                    </a:p>
                  </a:txBody>
                  <a:tcPr/>
                </a:tc>
              </a:tr>
              <a:tr h="62312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району-60 (-13,5)-(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уч.Борисенко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В.И.)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району-51,3 (-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30,3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уч.Сидорова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И.В.)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3125">
                <a:tc>
                  <a:txBody>
                    <a:bodyPr/>
                    <a:lstStyle/>
                    <a:p>
                      <a:r>
                        <a:rPr lang="ru-RU" sz="1200" smtClean="0">
                          <a:latin typeface="Times New Roman" pitchFamily="18" charset="0"/>
                          <a:cs typeface="Times New Roman" pitchFamily="18" charset="0"/>
                        </a:rPr>
                        <a:t>Физика</a:t>
                      </a:r>
                      <a:endParaRPr lang="ru-RU" sz="120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району-55,9(+32,1)-(уч. 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Крутоверцева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З.И.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району-49,3(-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3,3)-(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уч.Савостиков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С.А.)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району-58 (+18)-(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уч.Савостиков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С.А.)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2312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Литература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 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району-61,8(-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2,8)-(уч. Колесникова Е.А.)</a:t>
                      </a:r>
                    </a:p>
                    <a:p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Влияние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результатов </a:t>
            </a:r>
            <a:r>
              <a:rPr lang="ru-RU" sz="20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ЕГЭ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общеобразовательного </a:t>
            </a:r>
            <a:b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учреждения на результаты муниципалитета </a:t>
            </a:r>
            <a: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solidFill>
                  <a:prstClr val="black"/>
                </a:solidFill>
              </a:rPr>
              <a:t> за 2019, </a:t>
            </a:r>
            <a:r>
              <a:rPr lang="ru-RU" sz="2400" dirty="0" smtClean="0">
                <a:solidFill>
                  <a:prstClr val="black"/>
                </a:solidFill>
              </a:rPr>
              <a:t>2020,2021</a:t>
            </a:r>
            <a:r>
              <a:rPr lang="ru-RU" sz="2400" dirty="0">
                <a:solidFill>
                  <a:prstClr val="black"/>
                </a:solidFill>
              </a:rPr>
              <a:t>, </a:t>
            </a:r>
            <a:r>
              <a:rPr lang="ru-RU" sz="2400" dirty="0" smtClean="0">
                <a:solidFill>
                  <a:prstClr val="black"/>
                </a:solidFill>
              </a:rPr>
              <a:t>2022, 2023 </a:t>
            </a:r>
            <a:r>
              <a:rPr lang="ru-RU" sz="2400" dirty="0">
                <a:solidFill>
                  <a:prstClr val="black"/>
                </a:solidFill>
              </a:rPr>
              <a:t>гг.</a:t>
            </a:r>
            <a:r>
              <a:rPr lang="ru-RU" sz="4000" dirty="0">
                <a:solidFill>
                  <a:prstClr val="black"/>
                </a:solidFill>
              </a:rPr>
              <a:t/>
            </a:r>
            <a:br>
              <a:rPr lang="ru-RU" sz="4000" dirty="0">
                <a:solidFill>
                  <a:prstClr val="black"/>
                </a:solidFill>
              </a:rPr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99564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68605235"/>
              </p:ext>
            </p:extLst>
          </p:nvPr>
        </p:nvGraphicFramePr>
        <p:xfrm>
          <a:off x="428596" y="2285992"/>
          <a:ext cx="8229600" cy="3042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0090"/>
                <a:gridCol w="3214710"/>
                <a:gridCol w="41148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Год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Всего 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выпускников</a:t>
                      </a:r>
                    </a:p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получивших аттестат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Из них количество выпускников, претендовавших на аттестат с отличием и получивших аттестат с отличием</a:t>
                      </a:r>
                      <a:endParaRPr lang="ru-RU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2019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4/4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1/1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4/4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0/0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2022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2/1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0/0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2023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7/7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1/1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/>
            </a:r>
            <a:b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Количество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выпускников, сдавших </a:t>
            </a:r>
            <a:r>
              <a:rPr lang="ru-RU" alt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единый</a:t>
            </a:r>
            <a:r>
              <a:rPr lang="ru-RU" altLang="ru-RU" sz="2000" b="1" dirty="0" smtClean="0">
                <a:solidFill>
                  <a:prstClr val="black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ru-RU" altLang="ru-RU" sz="2000" b="1" dirty="0">
                <a:solidFill>
                  <a:prstClr val="black"/>
                </a:solidFill>
                <a:latin typeface="Times New Roman" pitchFamily="18" charset="0"/>
                <a:ea typeface="Times New Roman" panose="02020603050405020304" pitchFamily="18" charset="0"/>
                <a:cs typeface="Times New Roman" pitchFamily="18" charset="0"/>
              </a:rPr>
              <a:t>государственный экзамен и получивших аттестат, в том числе  с отличием </a:t>
            </a:r>
            <a: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5" name="Picture 2" descr="C:\Users\user\Desktop\pDPAzayAP8ZZ5hJqFRXHMwOat1iC4KIwKlAVvM5eXv6oPvRheE0wXTtazrXhXlY_BfZ3kLKa3gh040ctOjUfhoIK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29454" y="4714884"/>
            <a:ext cx="1927138" cy="192878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739523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380156987"/>
              </p:ext>
            </p:extLst>
          </p:nvPr>
        </p:nvGraphicFramePr>
        <p:xfrm>
          <a:off x="142844" y="571480"/>
          <a:ext cx="8929750" cy="609589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22888"/>
                <a:gridCol w="1219837"/>
                <a:gridCol w="1132600"/>
                <a:gridCol w="1190422"/>
                <a:gridCol w="676725"/>
                <a:gridCol w="1285606"/>
                <a:gridCol w="1142761"/>
                <a:gridCol w="1358911"/>
              </a:tblGrid>
              <a:tr h="708328"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Муниципальный этап </a:t>
                      </a:r>
                      <a:endParaRPr lang="ru-RU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Региональный этап</a:t>
                      </a:r>
                      <a:endParaRPr lang="ru-RU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590448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Кол-</a:t>
                      </a:r>
                      <a:r>
                        <a:rPr lang="ru-RU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во</a:t>
                      </a:r>
                      <a:r>
                        <a:rPr lang="ru-RU" sz="1400" baseline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участников</a:t>
                      </a:r>
                      <a:endParaRPr lang="ru-RU" sz="1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Призёры</a:t>
                      </a:r>
                      <a:endParaRPr lang="ru-RU" sz="1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Победители</a:t>
                      </a:r>
                      <a:endParaRPr lang="ru-RU" sz="1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Год</a:t>
                      </a:r>
                      <a:endParaRPr lang="ru-RU" sz="1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Количество участников</a:t>
                      </a:r>
                      <a:endParaRPr lang="ru-RU" sz="1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Призёры </a:t>
                      </a:r>
                      <a:endParaRPr lang="ru-RU" sz="1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Победители</a:t>
                      </a:r>
                      <a:endParaRPr lang="ru-RU" sz="14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701619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2019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11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2 по 3 предметам: (физическая культура,</a:t>
                      </a:r>
                    </a:p>
                    <a:p>
                      <a:r>
                        <a:rPr lang="ru-RU" sz="1200" dirty="0" err="1" smtClean="0">
                          <a:solidFill>
                            <a:srgbClr val="7030A0"/>
                          </a:solidFill>
                        </a:rPr>
                        <a:t>ОБЖ-Л</a:t>
                      </a:r>
                      <a:r>
                        <a:rPr lang="ru-RU" sz="1200" baseline="0" dirty="0" err="1" smtClean="0">
                          <a:solidFill>
                            <a:srgbClr val="7030A0"/>
                          </a:solidFill>
                        </a:rPr>
                        <a:t>яще-нко</a:t>
                      </a:r>
                      <a:r>
                        <a:rPr lang="ru-RU" sz="1200" baseline="0" dirty="0" smtClean="0">
                          <a:solidFill>
                            <a:srgbClr val="7030A0"/>
                          </a:solidFill>
                        </a:rPr>
                        <a:t> Н.Н;</a:t>
                      </a:r>
                    </a:p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История</a:t>
                      </a:r>
                      <a:r>
                        <a:rPr lang="ru-RU" sz="1200" baseline="0" dirty="0" smtClean="0">
                          <a:solidFill>
                            <a:srgbClr val="7030A0"/>
                          </a:solidFill>
                        </a:rPr>
                        <a:t> -</a:t>
                      </a:r>
                      <a:r>
                        <a:rPr lang="ru-RU" sz="1200" baseline="0" dirty="0" err="1" smtClean="0">
                          <a:solidFill>
                            <a:srgbClr val="7030A0"/>
                          </a:solidFill>
                        </a:rPr>
                        <a:t>Атаманенко</a:t>
                      </a:r>
                      <a:r>
                        <a:rPr lang="ru-RU" sz="1200" baseline="0" dirty="0" smtClean="0">
                          <a:solidFill>
                            <a:srgbClr val="7030A0"/>
                          </a:solidFill>
                        </a:rPr>
                        <a:t> Л.И.</a:t>
                      </a:r>
                      <a:endParaRPr lang="ru-RU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2019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937771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2020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10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1 (английский язык – </a:t>
                      </a:r>
                      <a:r>
                        <a:rPr lang="ru-RU" sz="1200" dirty="0" err="1" smtClean="0">
                          <a:solidFill>
                            <a:srgbClr val="7030A0"/>
                          </a:solidFill>
                        </a:rPr>
                        <a:t>Гра-кова</a:t>
                      </a:r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 Т.Н.)</a:t>
                      </a:r>
                      <a:endParaRPr lang="ru-RU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2020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1059334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2021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10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dirty="0" smtClean="0">
                          <a:solidFill>
                            <a:srgbClr val="7030A0"/>
                          </a:solidFill>
                        </a:rPr>
                        <a:t>1-ОПК </a:t>
                      </a:r>
                      <a:r>
                        <a:rPr lang="ru-RU" sz="1100" dirty="0" err="1" smtClean="0">
                          <a:solidFill>
                            <a:srgbClr val="7030A0"/>
                          </a:solidFill>
                        </a:rPr>
                        <a:t>Атаманенко</a:t>
                      </a:r>
                      <a:r>
                        <a:rPr lang="ru-RU" sz="1100" dirty="0" smtClean="0">
                          <a:solidFill>
                            <a:srgbClr val="7030A0"/>
                          </a:solidFill>
                        </a:rPr>
                        <a:t> Л.И.;</a:t>
                      </a:r>
                    </a:p>
                    <a:p>
                      <a:r>
                        <a:rPr lang="ru-RU" sz="1100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r>
                        <a:rPr lang="ru-RU" sz="1100" baseline="0" dirty="0" smtClean="0">
                          <a:solidFill>
                            <a:srgbClr val="7030A0"/>
                          </a:solidFill>
                        </a:rPr>
                        <a:t>краеведение </a:t>
                      </a:r>
                    </a:p>
                    <a:p>
                      <a:r>
                        <a:rPr lang="ru-RU" sz="1100" baseline="0" dirty="0" smtClean="0">
                          <a:solidFill>
                            <a:srgbClr val="7030A0"/>
                          </a:solidFill>
                        </a:rPr>
                        <a:t>Лященко Н.Н.</a:t>
                      </a:r>
                      <a:endParaRPr lang="ru-RU" sz="11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2021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2 </a:t>
                      </a:r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(ОПК, краеведение</a:t>
                      </a:r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)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1 (ОПК)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2257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2022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12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2 (ОПК)</a:t>
                      </a:r>
                      <a:r>
                        <a:rPr lang="ru-RU" sz="1200" baseline="0" dirty="0" smtClean="0">
                          <a:solidFill>
                            <a:srgbClr val="7030A0"/>
                          </a:solidFill>
                        </a:rPr>
                        <a:t> </a:t>
                      </a:r>
                      <a:r>
                        <a:rPr lang="ru-RU" sz="1200" baseline="0" dirty="0" err="1" smtClean="0">
                          <a:solidFill>
                            <a:srgbClr val="7030A0"/>
                          </a:solidFill>
                        </a:rPr>
                        <a:t>Атаманенко</a:t>
                      </a:r>
                      <a:r>
                        <a:rPr lang="ru-RU" sz="1200" baseline="0" dirty="0" smtClean="0">
                          <a:solidFill>
                            <a:srgbClr val="7030A0"/>
                          </a:solidFill>
                        </a:rPr>
                        <a:t> Л.И.</a:t>
                      </a:r>
                      <a:endParaRPr lang="ru-RU" sz="12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2022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2 (ОПК)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422576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2023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10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rgbClr val="7030A0"/>
                          </a:solidFill>
                        </a:rPr>
                        <a:t>2023</a:t>
                      </a:r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-142900"/>
            <a:ext cx="8158162" cy="857256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Анализ участия в муниципальном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региональном этапах олимпиад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8994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596" y="357166"/>
            <a:ext cx="6143668" cy="18573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sz="3600" i="1" dirty="0" smtClean="0">
                <a:latin typeface="Arial Black" pitchFamily="34" charset="0"/>
              </a:rPr>
              <a:t>                     </a:t>
            </a:r>
            <a:endParaRPr lang="ru-RU" sz="3600" i="1" dirty="0" smtClean="0">
              <a:latin typeface="Arial Black" pitchFamily="34" charset="0"/>
            </a:endParaRPr>
          </a:p>
          <a:p>
            <a:pPr marL="0" indent="0">
              <a:buNone/>
            </a:pPr>
            <a:r>
              <a:rPr lang="ru-RU" sz="3600" i="1" dirty="0" smtClean="0">
                <a:latin typeface="Arial Black" pitchFamily="34" charset="0"/>
              </a:rPr>
              <a:t>Спасибо </a:t>
            </a:r>
            <a:r>
              <a:rPr lang="ru-RU" sz="3600" i="1" dirty="0" smtClean="0">
                <a:latin typeface="Arial Black" pitchFamily="34" charset="0"/>
              </a:rPr>
              <a:t>за внимание!!!</a:t>
            </a:r>
            <a:endParaRPr lang="ru-RU" sz="3600" i="1" dirty="0">
              <a:latin typeface="Arial Black" pitchFamily="34" charset="0"/>
            </a:endParaRPr>
          </a:p>
        </p:txBody>
      </p:sp>
      <p:pic>
        <p:nvPicPr>
          <p:cNvPr id="1026" name="Picture 2" descr="C:\Users\user\Desktop\sG-n03aA0H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0" y="2428868"/>
            <a:ext cx="5520900" cy="411479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179268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450</TotalTime>
  <Words>670</Words>
  <Application>Microsoft Office PowerPoint</Application>
  <PresentationFormat>Экран (4:3)</PresentationFormat>
  <Paragraphs>217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Муниципальное казенное общеобразовательное учреждение  «Шептуховская средняя общеобразовательная школа»  Кореневского района Курской области </vt:lpstr>
      <vt:lpstr> Анализ результатов государственной итоговой аттестации  по программам основного общего образования </vt:lpstr>
      <vt:lpstr>  Влияние результатов ОГЭ общеобразовательного  учреждения на результаты муниципалитета   за 2019, 2021, 2022 гг. </vt:lpstr>
      <vt:lpstr>Количество выпускников, сдавших  основной государственный экзамен и получивших аттестат, в том числе  с отличием  </vt:lpstr>
      <vt:lpstr>  Анализ результатов государственной итоговой аттестации  по программам среднего общего образования </vt:lpstr>
      <vt:lpstr>  Влияние результатов ЕГЭ общеобразовательного  учреждения на результаты муниципалитета   за 2019, 2020,2021, 2022, 2023 гг. </vt:lpstr>
      <vt:lpstr> Количество выпускников, сдавших  единый государственный экзамен и получивших аттестат, в том числе  с отличием  </vt:lpstr>
      <vt:lpstr>Анализ участия в муниципальном  и региональном этапах олимпиад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Пользователь</dc:creator>
  <cp:lastModifiedBy>Пользователь</cp:lastModifiedBy>
  <cp:revision>105</cp:revision>
  <dcterms:created xsi:type="dcterms:W3CDTF">2023-10-30T07:45:06Z</dcterms:created>
  <dcterms:modified xsi:type="dcterms:W3CDTF">2023-10-31T11:12:38Z</dcterms:modified>
</cp:coreProperties>
</file>