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0CE3F-1826-4366-A125-4D0B984F1B77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B26B4-0E85-4731-A490-7B93046B4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025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B26B4-0E85-4731-A490-7B93046B41D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167418-7511-4287-86E6-BEAF93DDBBD3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0892C6-43D3-4D4F-BCFC-0BDD2F38A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17333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 </a:t>
            </a:r>
            <a:r>
              <a:rPr lang="ru-RU" dirty="0" smtClean="0"/>
              <a:t>результатах государственной итоговой аттестации с 2019 по 2023 года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accent2"/>
                </a:solidFill>
              </a:rPr>
              <a:t>Муниципальное казенное общеобразовательное учреждение </a:t>
            </a:r>
            <a:br>
              <a:rPr lang="ru-RU" sz="1600" dirty="0" smtClean="0">
                <a:solidFill>
                  <a:schemeClr val="accent2"/>
                </a:solidFill>
              </a:rPr>
            </a:br>
            <a:r>
              <a:rPr lang="ru-RU" sz="1600" dirty="0" smtClean="0">
                <a:solidFill>
                  <a:schemeClr val="accent2"/>
                </a:solidFill>
              </a:rPr>
              <a:t>«</a:t>
            </a:r>
            <a:r>
              <a:rPr lang="ru-RU" sz="1600" dirty="0" err="1" smtClean="0">
                <a:solidFill>
                  <a:schemeClr val="accent2"/>
                </a:solidFill>
              </a:rPr>
              <a:t>Шептуховская</a:t>
            </a:r>
            <a:r>
              <a:rPr lang="ru-RU" sz="1600" dirty="0" smtClean="0">
                <a:solidFill>
                  <a:schemeClr val="accent2"/>
                </a:solidFill>
              </a:rPr>
              <a:t> средняя общеобразовательная школа»</a:t>
            </a:r>
            <a:br>
              <a:rPr lang="ru-RU" sz="1600" dirty="0" smtClean="0">
                <a:solidFill>
                  <a:schemeClr val="accent2"/>
                </a:solidFill>
              </a:rPr>
            </a:b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err="1" smtClean="0">
                <a:solidFill>
                  <a:schemeClr val="accent2"/>
                </a:solidFill>
              </a:rPr>
              <a:t>Кореневского</a:t>
            </a:r>
            <a:r>
              <a:rPr lang="ru-RU" sz="1600" dirty="0" smtClean="0">
                <a:solidFill>
                  <a:schemeClr val="accent2"/>
                </a:solidFill>
              </a:rPr>
              <a:t> района Курской области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pic>
        <p:nvPicPr>
          <p:cNvPr id="3074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86190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участников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ГИА-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ОГЭ</a:t>
            </a:r>
          </a:p>
          <a:p>
            <a:pPr>
              <a:buNone/>
            </a:pPr>
            <a:r>
              <a:rPr lang="ru-RU" dirty="0" smtClean="0"/>
              <a:t>                             2019 год- 8</a:t>
            </a:r>
          </a:p>
          <a:p>
            <a:pPr>
              <a:buNone/>
            </a:pPr>
            <a:r>
              <a:rPr lang="ru-RU" dirty="0" smtClean="0"/>
              <a:t>                             2020 год-0</a:t>
            </a:r>
          </a:p>
          <a:p>
            <a:pPr>
              <a:buNone/>
            </a:pPr>
            <a:r>
              <a:rPr lang="ru-RU" dirty="0" smtClean="0"/>
              <a:t>                             2021 год-6</a:t>
            </a:r>
          </a:p>
          <a:p>
            <a:pPr>
              <a:buNone/>
            </a:pPr>
            <a:r>
              <a:rPr lang="ru-RU" dirty="0" smtClean="0"/>
              <a:t>                             2022 год- 5</a:t>
            </a:r>
          </a:p>
          <a:p>
            <a:pPr>
              <a:buNone/>
            </a:pPr>
            <a:r>
              <a:rPr lang="ru-RU" dirty="0" smtClean="0"/>
              <a:t>                             2023 год - 0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Анализ результатов</a:t>
            </a:r>
            <a:b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pDPAzayAP8ZZ5hJqFRXHMwOat1iC4KIwKlAVvM5eXv6oPvRheE0wXTtazrXhXlY_BfZ3kLKa3gh040ctOjUfho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84"/>
            <a:ext cx="1927138" cy="1928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8644599"/>
              </p:ext>
            </p:extLst>
          </p:nvPr>
        </p:nvGraphicFramePr>
        <p:xfrm>
          <a:off x="357158" y="1000108"/>
          <a:ext cx="8429684" cy="54723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99"/>
                <a:gridCol w="2546021"/>
                <a:gridCol w="2023110"/>
                <a:gridCol w="2360354"/>
              </a:tblGrid>
              <a:tr h="3909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району-3,77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)-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Колесникова Е.А.)                       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 -3,6 (+0,23) –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уч.Ткачева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Л.М.)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 -3,97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Колесникова Е.А.)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району-3,42 </a:t>
                      </a:r>
                      <a:r>
                        <a:rPr lang="ru-RU" sz="1400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)-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Родюкова А.В.)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району-3,43</a:t>
                      </a:r>
                      <a:r>
                        <a:rPr lang="ru-RU" sz="1400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-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уч.Родюкова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А.В.)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району- 3,59 (+0,21)-(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уч.Родюкова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А.В.)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3,17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( 0,17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)-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Зубарева М.Н.)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району-3,43 (+0,07)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Зубарева М.Н.)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0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району-3,9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0,39) –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уч.Борисенко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В.И.)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району-3,56 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0,23) –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( 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уч.Горковенко</a:t>
                      </a:r>
                      <a:r>
                        <a:rPr lang="ru-RU" sz="1400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Е.Л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району-3,39 (-0,39) – 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уч.Лященко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Н.Н.)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району-4,3 (-0,7) -(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уч.Лященко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Н.Н.)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3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району-3,9 (-0,57) – (</a:t>
                      </a:r>
                      <a:r>
                        <a:rPr lang="ru-RU" sz="14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уч.Крутоверцева</a:t>
                      </a:r>
                      <a:r>
                        <a:rPr lang="ru-RU" sz="1400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З.И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району-4 (0)- 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уч.Борисенко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В.И.)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17" y="19405"/>
            <a:ext cx="8186766" cy="889315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Влияние результатов ОГЭ общеобразовательного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учреждения на результаты муниципалитета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> за 2019, 2021, 2022 гг.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357826"/>
            <a:ext cx="1143008" cy="1107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8409520"/>
              </p:ext>
            </p:extLst>
          </p:nvPr>
        </p:nvGraphicFramePr>
        <p:xfrm>
          <a:off x="457200" y="1481138"/>
          <a:ext cx="8229600" cy="466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3143272"/>
                <a:gridCol w="3757610"/>
              </a:tblGrid>
              <a:tr h="5326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C000"/>
                          </a:solidFill>
                        </a:rPr>
                        <a:t>Всего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</a:rPr>
                        <a:t>выпускников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C000"/>
                          </a:solidFill>
                        </a:rPr>
                        <a:t>/получивших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</a:rPr>
                        <a:t>аттестат</a:t>
                      </a:r>
                      <a:endParaRPr lang="ru-RU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Из них количество выпускников, претендовавших на аттестат с отличием и получивших аттестат </a:t>
                      </a:r>
                      <a:endParaRPr lang="ru-RU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с </a:t>
                      </a:r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отличием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8/7 (1-после пересдачи)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0/0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4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0/0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( 1-после пересдачи)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5/5 (1- после пересдачи)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0/0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9/9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0/0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Количество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выпускников, сдавших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основной государственный экзамен и получивших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аттестат, в том числе  с отличием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pDPAzayAP8ZZ5hJqFRXHMwOat1iC4KIwKlAVvM5eXv6oPvRheE0wXTtazrXhXlY_BfZ3kLKa3gh040ctOjUfho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84"/>
            <a:ext cx="1927138" cy="1928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57222" y="2143116"/>
            <a:ext cx="8229600" cy="4525963"/>
          </a:xfrm>
        </p:spPr>
        <p:txBody>
          <a:bodyPr/>
          <a:lstStyle/>
          <a:p>
            <a:pPr lvl="0" algn="ctr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</a:t>
            </a:r>
          </a:p>
          <a:p>
            <a:pPr lvl="0" algn="ctr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ГИА-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>
                <a:solidFill>
                  <a:prstClr val="black"/>
                </a:solidFill>
              </a:rPr>
              <a:t>                             2019 год- 8</a:t>
            </a:r>
          </a:p>
          <a:p>
            <a:pPr lvl="0">
              <a:buNone/>
            </a:pPr>
            <a:r>
              <a:rPr lang="ru-RU" dirty="0">
                <a:solidFill>
                  <a:prstClr val="black"/>
                </a:solidFill>
              </a:rPr>
              <a:t>                             2020 </a:t>
            </a:r>
            <a:r>
              <a:rPr lang="ru-RU" dirty="0" smtClean="0">
                <a:solidFill>
                  <a:prstClr val="black"/>
                </a:solidFill>
              </a:rPr>
              <a:t>год-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ru-RU" dirty="0">
                <a:solidFill>
                  <a:prstClr val="black"/>
                </a:solidFill>
              </a:rPr>
              <a:t>                             2021 </a:t>
            </a:r>
            <a:r>
              <a:rPr lang="ru-RU" dirty="0" smtClean="0">
                <a:solidFill>
                  <a:prstClr val="black"/>
                </a:solidFill>
              </a:rPr>
              <a:t>год-4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ru-RU" dirty="0">
                <a:solidFill>
                  <a:prstClr val="black"/>
                </a:solidFill>
              </a:rPr>
              <a:t>                             2022 год- 5</a:t>
            </a:r>
          </a:p>
          <a:p>
            <a:pPr lvl="0">
              <a:buNone/>
            </a:pPr>
            <a:r>
              <a:rPr lang="ru-RU" dirty="0">
                <a:solidFill>
                  <a:prstClr val="black"/>
                </a:solidFill>
              </a:rPr>
              <a:t>                             2023 год </a:t>
            </a:r>
            <a:r>
              <a:rPr lang="ru-RU" dirty="0" smtClean="0">
                <a:solidFill>
                  <a:prstClr val="black"/>
                </a:solidFill>
              </a:rPr>
              <a:t>– 4 ( всего 8)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b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по программам среднего общего образования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pic>
        <p:nvPicPr>
          <p:cNvPr id="4" name="Picture 2" descr="C:\Users\user\Desktop\pDPAzayAP8ZZ5hJqFRXHMwOat1iC4KIwKlAVvM5eXv6oPvRheE0wXTtazrXhXlY_BfZ3kLKa3gh040ctOjUfho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84"/>
            <a:ext cx="1927138" cy="1928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7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2506218"/>
              </p:ext>
            </p:extLst>
          </p:nvPr>
        </p:nvGraphicFramePr>
        <p:xfrm>
          <a:off x="142845" y="1196753"/>
          <a:ext cx="8858312" cy="546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901"/>
                <a:gridCol w="1707943"/>
                <a:gridCol w="711643"/>
                <a:gridCol w="1810961"/>
                <a:gridCol w="1656432"/>
                <a:gridCol w="1656432"/>
              </a:tblGrid>
              <a:tr h="3263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2023</a:t>
                      </a:r>
                      <a:endParaRPr lang="ru-RU" sz="1600" dirty="0"/>
                    </a:p>
                  </a:txBody>
                  <a:tcPr/>
                </a:tc>
              </a:tr>
              <a:tr h="7815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району-69,3(+2,2)-(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уч.Борисенко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Т.В.)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району-67,5 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13,2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Колесникова Е.А.)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району-67,1(39,1)-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КолесниковаЕ.А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</a:p>
                    <a:p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 68,2(+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2,3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Ткачева Л.М.)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21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району-69,3(+2,2)-(уч.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Крутоверцева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З.И.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району-67,5(-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13,2)-(уч. Родюкова А.В.)</a:t>
                      </a:r>
                    </a:p>
                    <a:p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району-67,1(-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39,1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Родюкова А.В.)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району-63,3(-13,8) -(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Родюкова А.В.)</a:t>
                      </a:r>
                    </a:p>
                  </a:txBody>
                  <a:tcPr/>
                </a:tc>
              </a:tr>
              <a:tr h="6231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району-52,6(+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16,4)-(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Зубарева М.Н.)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району-52,9(-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5,4-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Зубарева М.Н.)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району-52,3(+0,7)-(уч. Зубарева М.Н.)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08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району-55,3(-30,3)-(уч. Зубарева М.Н.)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8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району-53,6(-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6,6)-(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уч.Бори-сенко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В.И.)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району-51,4(-24,4-(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уч.Горковенко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Е.Л.)</a:t>
                      </a:r>
                    </a:p>
                  </a:txBody>
                  <a:tcPr/>
                </a:tc>
              </a:tr>
              <a:tr h="6231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району-60 (-13,5)-(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уч.Борисенко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В.И.)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району-51,3 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30,3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уч.Сидорова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И.В.)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125">
                <a:tc>
                  <a:txBody>
                    <a:bodyPr/>
                    <a:lstStyle/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району-55,9(+32,1)-(уч.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Крутоверцева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З.И.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району-49,3(-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3,3)-(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уч.Савостиков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С.А.)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району-58 (+18)-(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уч.Савостиков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С.А.)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1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району-61,8(-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2,8)-(уч. Колесникова Е.А.)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общеобразовательного </a:t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учреждения на результаты муниципалитета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</a:rPr>
              <a:t> за 2019, </a:t>
            </a:r>
            <a:r>
              <a:rPr lang="ru-RU" sz="2400" dirty="0" smtClean="0">
                <a:solidFill>
                  <a:prstClr val="black"/>
                </a:solidFill>
              </a:rPr>
              <a:t>2020,2021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smtClean="0">
                <a:solidFill>
                  <a:prstClr val="black"/>
                </a:solidFill>
              </a:rPr>
              <a:t>2022, 2023 </a:t>
            </a:r>
            <a:r>
              <a:rPr lang="ru-RU" sz="2400" dirty="0">
                <a:solidFill>
                  <a:prstClr val="black"/>
                </a:solidFill>
              </a:rPr>
              <a:t>гг.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95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8605235"/>
              </p:ext>
            </p:extLst>
          </p:nvPr>
        </p:nvGraphicFramePr>
        <p:xfrm>
          <a:off x="428596" y="2285992"/>
          <a:ext cx="82296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321471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Всего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выпускников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получивших аттестат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Из них количество выпускников, претендовавших на аттестат с отличием и получивших аттестат с отличием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0/0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0/0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Количество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выпускников, сдавших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единый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государственный экзамен и получивших аттестат, в том числе  с отличием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2" descr="C:\Users\user\Desktop\pDPAzayAP8ZZ5hJqFRXHMwOat1iC4KIwKlAVvM5eXv6oPvRheE0wXTtazrXhXlY_BfZ3kLKa3gh040ctOjUfho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84"/>
            <a:ext cx="1927138" cy="1928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395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0156987"/>
              </p:ext>
            </p:extLst>
          </p:nvPr>
        </p:nvGraphicFramePr>
        <p:xfrm>
          <a:off x="142844" y="571480"/>
          <a:ext cx="8929750" cy="60958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2888"/>
                <a:gridCol w="1219837"/>
                <a:gridCol w="1132600"/>
                <a:gridCol w="1190422"/>
                <a:gridCol w="676725"/>
                <a:gridCol w="1285606"/>
                <a:gridCol w="1142761"/>
                <a:gridCol w="1358911"/>
              </a:tblGrid>
              <a:tr h="708328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этап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этап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90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участников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Призёры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Призёры 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Победители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16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 по 3 предметам: (физическая культура,</a:t>
                      </a:r>
                    </a:p>
                    <a:p>
                      <a:r>
                        <a:rPr lang="ru-RU" sz="1200" dirty="0" err="1" smtClean="0">
                          <a:solidFill>
                            <a:srgbClr val="7030A0"/>
                          </a:solidFill>
                        </a:rPr>
                        <a:t>ОБЖ-Л</a:t>
                      </a:r>
                      <a:r>
                        <a:rPr lang="ru-RU" sz="1200" baseline="0" dirty="0" err="1" smtClean="0">
                          <a:solidFill>
                            <a:srgbClr val="7030A0"/>
                          </a:solidFill>
                        </a:rPr>
                        <a:t>яще-нко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</a:rPr>
                        <a:t> Н.Н;</a:t>
                      </a:r>
                    </a:p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История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</a:rPr>
                        <a:t> -</a:t>
                      </a:r>
                      <a:r>
                        <a:rPr lang="ru-RU" sz="1200" baseline="0" dirty="0" err="1" smtClean="0">
                          <a:solidFill>
                            <a:srgbClr val="7030A0"/>
                          </a:solidFill>
                        </a:rPr>
                        <a:t>Атаманенко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</a:rPr>
                        <a:t> Л.И.</a:t>
                      </a:r>
                      <a:endParaRPr lang="ru-RU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377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 (английский язык – </a:t>
                      </a:r>
                      <a:r>
                        <a:rPr lang="ru-RU" sz="1200" dirty="0" err="1" smtClean="0">
                          <a:solidFill>
                            <a:srgbClr val="7030A0"/>
                          </a:solidFill>
                        </a:rPr>
                        <a:t>Гра-кова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Т.Н.)</a:t>
                      </a:r>
                      <a:endParaRPr lang="ru-RU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593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7030A0"/>
                          </a:solidFill>
                        </a:rPr>
                        <a:t>1-ОПК </a:t>
                      </a:r>
                      <a:r>
                        <a:rPr lang="ru-RU" sz="1100" dirty="0" err="1" smtClean="0">
                          <a:solidFill>
                            <a:srgbClr val="7030A0"/>
                          </a:solidFill>
                        </a:rPr>
                        <a:t>Атаманенко</a:t>
                      </a:r>
                      <a:r>
                        <a:rPr lang="ru-RU" sz="1100" dirty="0" smtClean="0">
                          <a:solidFill>
                            <a:srgbClr val="7030A0"/>
                          </a:solidFill>
                        </a:rPr>
                        <a:t> Л.И.;</a:t>
                      </a:r>
                    </a:p>
                    <a:p>
                      <a:r>
                        <a:rPr lang="ru-RU" sz="11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</a:rPr>
                        <a:t>краеведение 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</a:rPr>
                        <a:t>Лященко Н.Н.</a:t>
                      </a:r>
                      <a:endParaRPr lang="ru-RU" sz="11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(ОПК, краеведение</a:t>
                      </a:r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 (ОПК)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25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 (ОПК)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rgbClr val="7030A0"/>
                          </a:solidFill>
                        </a:rPr>
                        <a:t>Атаманенко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</a:rPr>
                        <a:t> Л.И.</a:t>
                      </a:r>
                      <a:endParaRPr lang="ru-RU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 (ОПК)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25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2023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2023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158162" cy="85725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участия в муниципальном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региональном этапах олимпиад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9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357166"/>
            <a:ext cx="6143668" cy="1857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i="1" dirty="0" smtClean="0">
                <a:latin typeface="Arial Black" pitchFamily="34" charset="0"/>
              </a:rPr>
              <a:t>                     </a:t>
            </a:r>
            <a:endParaRPr lang="ru-RU" sz="3600" i="1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3600" i="1" dirty="0" smtClean="0">
                <a:latin typeface="Arial Black" pitchFamily="34" charset="0"/>
              </a:rPr>
              <a:t>Спасибо </a:t>
            </a:r>
            <a:r>
              <a:rPr lang="ru-RU" sz="3600" i="1" dirty="0" smtClean="0">
                <a:latin typeface="Arial Black" pitchFamily="34" charset="0"/>
              </a:rPr>
              <a:t>за внимание!!!</a:t>
            </a:r>
            <a:endParaRPr lang="ru-RU" sz="3600" i="1" dirty="0">
              <a:latin typeface="Arial Black" pitchFamily="34" charset="0"/>
            </a:endParaRPr>
          </a:p>
        </p:txBody>
      </p:sp>
      <p:pic>
        <p:nvPicPr>
          <p:cNvPr id="1026" name="Picture 2" descr="C:\Users\user\Desktop\sG-n03aA0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428868"/>
            <a:ext cx="5520900" cy="4114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26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450</TotalTime>
  <Words>670</Words>
  <Application>Microsoft Office PowerPoint</Application>
  <PresentationFormat>Экран (4:3)</PresentationFormat>
  <Paragraphs>217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Муниципальное казенное общеобразовательное учреждение  «Шептуховская средняя общеобразовательная школа»  Кореневского района Курской области </vt:lpstr>
      <vt:lpstr> Анализ результатов государственной итоговой аттестации  по программам основного общего образования </vt:lpstr>
      <vt:lpstr>  Влияние результатов ОГЭ общеобразовательного  учреждения на результаты муниципалитета   за 2019, 2021, 2022 гг. </vt:lpstr>
      <vt:lpstr>Количество выпускников, сдавших  основной государственный экзамен и получивших аттестат, в том числе  с отличием  </vt:lpstr>
      <vt:lpstr>  Анализ результатов государственной итоговой аттестации  по программам среднего общего образования </vt:lpstr>
      <vt:lpstr>  Влияние результатов ЕГЭ общеобразовательного  учреждения на результаты муниципалитета   за 2019, 2020,2021, 2022, 2023 гг. </vt:lpstr>
      <vt:lpstr> Количество выпускников, сдавших  единый государственный экзамен и получивших аттестат, в том числе  с отличием  </vt:lpstr>
      <vt:lpstr>Анализ участия в муниципальном  и региональном этапах олимпиад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105</cp:revision>
  <dcterms:created xsi:type="dcterms:W3CDTF">2023-10-30T07:45:06Z</dcterms:created>
  <dcterms:modified xsi:type="dcterms:W3CDTF">2023-10-31T11:12:38Z</dcterms:modified>
</cp:coreProperties>
</file>